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2"/>
  </p:sldMasterIdLst>
  <p:notesMasterIdLst>
    <p:notesMasterId r:id="rId20"/>
  </p:notesMasterIdLst>
  <p:handoutMasterIdLst>
    <p:handoutMasterId r:id="rId21"/>
  </p:handoutMasterIdLst>
  <p:sldIdLst>
    <p:sldId id="257" r:id="rId3"/>
    <p:sldId id="263" r:id="rId4"/>
    <p:sldId id="272" r:id="rId5"/>
    <p:sldId id="259" r:id="rId6"/>
    <p:sldId id="264" r:id="rId7"/>
    <p:sldId id="281" r:id="rId8"/>
    <p:sldId id="280" r:id="rId9"/>
    <p:sldId id="273" r:id="rId10"/>
    <p:sldId id="266" r:id="rId11"/>
    <p:sldId id="265" r:id="rId12"/>
    <p:sldId id="276" r:id="rId13"/>
    <p:sldId id="267" r:id="rId14"/>
    <p:sldId id="275" r:id="rId15"/>
    <p:sldId id="268" r:id="rId16"/>
    <p:sldId id="271" r:id="rId17"/>
    <p:sldId id="261" r:id="rId18"/>
    <p:sldId id="277" r:id="rId19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3" autoAdjust="0"/>
    <p:restoredTop sz="94006" autoAdjust="0"/>
  </p:normalViewPr>
  <p:slideViewPr>
    <p:cSldViewPr snapToGrid="0">
      <p:cViewPr varScale="1">
        <p:scale>
          <a:sx n="80" d="100"/>
          <a:sy n="80" d="100"/>
        </p:scale>
        <p:origin x="462" y="78"/>
      </p:cViewPr>
      <p:guideLst/>
    </p:cSldViewPr>
  </p:slideViewPr>
  <p:outlineViewPr>
    <p:cViewPr>
      <p:scale>
        <a:sx n="33" d="100"/>
        <a:sy n="33" d="100"/>
      </p:scale>
      <p:origin x="0" y="-15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10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88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38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91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7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5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9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427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951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036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8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74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773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74874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6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896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62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1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640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9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0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2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9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7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9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ctrTitle"/>
          </p:nvPr>
        </p:nvSpPr>
        <p:spPr>
          <a:xfrm>
            <a:off x="1579497" y="1327201"/>
            <a:ext cx="3852465" cy="2913017"/>
          </a:xfrm>
        </p:spPr>
        <p:txBody>
          <a:bodyPr/>
          <a:lstStyle/>
          <a:p>
            <a:r>
              <a:rPr lang="it-IT" sz="80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Bee Space</a:t>
            </a:r>
            <a:endParaRPr lang="it-IT" sz="8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5" name="Rettangolo 4"/>
          <p:cNvSpPr>
            <a:spLocks noGrp="1"/>
          </p:cNvSpPr>
          <p:nvPr>
            <p:ph type="subTitle" idx="1"/>
          </p:nvPr>
        </p:nvSpPr>
        <p:spPr>
          <a:xfrm>
            <a:off x="1233332" y="5529222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b="1" dirty="0" smtClean="0"/>
              <a:t>Earth </a:t>
            </a:r>
            <a:r>
              <a:rPr lang="en-US" b="1" dirty="0"/>
              <a:t>is the cradle of humanity, </a:t>
            </a:r>
            <a:endParaRPr lang="en-US" b="1" dirty="0" smtClean="0"/>
          </a:p>
          <a:p>
            <a:pPr algn="ctr"/>
            <a:r>
              <a:rPr lang="en-US" b="1" dirty="0" smtClean="0"/>
              <a:t>but </a:t>
            </a:r>
            <a:r>
              <a:rPr lang="en-US" b="1" dirty="0"/>
              <a:t>one cannot live in a cradle forever.</a:t>
            </a:r>
            <a:r>
              <a:rPr lang="en-US" dirty="0"/>
              <a:t> </a:t>
            </a:r>
            <a:r>
              <a:rPr lang="en-US" dirty="0" smtClean="0"/>
              <a:t>”</a:t>
            </a:r>
            <a:endParaRPr lang="it-IT" noProof="1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731" y="261257"/>
            <a:ext cx="4608183" cy="5044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874220" y="512876"/>
            <a:ext cx="9404723" cy="1400530"/>
          </a:xfrm>
        </p:spPr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Layout flexibility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1103312" y="1894262"/>
            <a:ext cx="4407151" cy="4195481"/>
          </a:xfrm>
        </p:spPr>
        <p:txBody>
          <a:bodyPr/>
          <a:lstStyle/>
          <a:p>
            <a:r>
              <a:rPr lang="en-US" noProof="1"/>
              <a:t>This layout makes it possible</a:t>
            </a:r>
            <a:r>
              <a:rPr lang="en-US" noProof="1" smtClean="0"/>
              <a:t>:</a:t>
            </a:r>
          </a:p>
          <a:p>
            <a:pPr marL="0" indent="0">
              <a:buNone/>
            </a:pPr>
            <a:endParaRPr lang="en-US" noProof="1" smtClean="0"/>
          </a:p>
          <a:p>
            <a:pPr marL="0" indent="0">
              <a:buNone/>
            </a:pPr>
            <a:r>
              <a:rPr lang="en-US" noProof="1" smtClean="0"/>
              <a:t>-  to </a:t>
            </a:r>
            <a:r>
              <a:rPr lang="en-US" noProof="1"/>
              <a:t>add new cells </a:t>
            </a:r>
            <a:endParaRPr lang="en-US" noProof="1" smtClean="0"/>
          </a:p>
          <a:p>
            <a:pPr marL="0" indent="0">
              <a:buNone/>
            </a:pPr>
            <a:r>
              <a:rPr lang="en-US" noProof="1" smtClean="0"/>
              <a:t>-  to </a:t>
            </a:r>
            <a:r>
              <a:rPr lang="en-US" noProof="1"/>
              <a:t>organize the lab disposition according to the users necessity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026" y="116469"/>
            <a:ext cx="3899278" cy="2193344"/>
          </a:xfrm>
          <a:prstGeom prst="rect">
            <a:avLst/>
          </a:prstGeom>
        </p:spPr>
      </p:pic>
      <p:sp>
        <p:nvSpPr>
          <p:cNvPr id="5" name="Esagono 4"/>
          <p:cNvSpPr/>
          <p:nvPr/>
        </p:nvSpPr>
        <p:spPr>
          <a:xfrm>
            <a:off x="8474609" y="398739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Esagono 11"/>
          <p:cNvSpPr/>
          <p:nvPr/>
        </p:nvSpPr>
        <p:spPr>
          <a:xfrm>
            <a:off x="7640822" y="3530189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Esagono 12"/>
          <p:cNvSpPr/>
          <p:nvPr/>
        </p:nvSpPr>
        <p:spPr>
          <a:xfrm>
            <a:off x="8474609" y="307298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Esagono 13"/>
          <p:cNvSpPr/>
          <p:nvPr/>
        </p:nvSpPr>
        <p:spPr>
          <a:xfrm>
            <a:off x="7640821" y="445060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Esagono 14"/>
          <p:cNvSpPr/>
          <p:nvPr/>
        </p:nvSpPr>
        <p:spPr>
          <a:xfrm>
            <a:off x="9308396" y="3530189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Esagono 15"/>
          <p:cNvSpPr/>
          <p:nvPr/>
        </p:nvSpPr>
        <p:spPr>
          <a:xfrm>
            <a:off x="8469751" y="4896803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Esagono 16"/>
          <p:cNvSpPr/>
          <p:nvPr/>
        </p:nvSpPr>
        <p:spPr>
          <a:xfrm>
            <a:off x="9308396" y="4448311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Esagono 19"/>
          <p:cNvSpPr/>
          <p:nvPr/>
        </p:nvSpPr>
        <p:spPr>
          <a:xfrm>
            <a:off x="7640821" y="260977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Esagono 20"/>
          <p:cNvSpPr/>
          <p:nvPr/>
        </p:nvSpPr>
        <p:spPr>
          <a:xfrm>
            <a:off x="8474513" y="2163997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Esagono 21"/>
          <p:cNvSpPr/>
          <p:nvPr/>
        </p:nvSpPr>
        <p:spPr>
          <a:xfrm>
            <a:off x="9308396" y="260977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Esagono 22"/>
          <p:cNvSpPr/>
          <p:nvPr/>
        </p:nvSpPr>
        <p:spPr>
          <a:xfrm>
            <a:off x="7640632" y="5366264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Esagono 26"/>
          <p:cNvSpPr/>
          <p:nvPr/>
        </p:nvSpPr>
        <p:spPr>
          <a:xfrm>
            <a:off x="8469750" y="5815741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Esagono 27"/>
          <p:cNvSpPr/>
          <p:nvPr/>
        </p:nvSpPr>
        <p:spPr>
          <a:xfrm>
            <a:off x="9303443" y="535435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Esagono 28"/>
          <p:cNvSpPr/>
          <p:nvPr/>
        </p:nvSpPr>
        <p:spPr>
          <a:xfrm>
            <a:off x="6802366" y="490632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Esagono 29"/>
          <p:cNvSpPr/>
          <p:nvPr/>
        </p:nvSpPr>
        <p:spPr>
          <a:xfrm>
            <a:off x="6806939" y="3990671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Esagono 30"/>
          <p:cNvSpPr/>
          <p:nvPr/>
        </p:nvSpPr>
        <p:spPr>
          <a:xfrm>
            <a:off x="6807129" y="307048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Esagono 31"/>
          <p:cNvSpPr/>
          <p:nvPr/>
        </p:nvSpPr>
        <p:spPr>
          <a:xfrm>
            <a:off x="10132658" y="3077232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Esagono 32"/>
          <p:cNvSpPr/>
          <p:nvPr/>
        </p:nvSpPr>
        <p:spPr>
          <a:xfrm>
            <a:off x="10142183" y="398925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Esagono 33"/>
          <p:cNvSpPr/>
          <p:nvPr/>
        </p:nvSpPr>
        <p:spPr>
          <a:xfrm>
            <a:off x="10142183" y="4903485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Esagono 34"/>
          <p:cNvSpPr/>
          <p:nvPr/>
        </p:nvSpPr>
        <p:spPr>
          <a:xfrm>
            <a:off x="177578" y="4441266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Esagono 35"/>
          <p:cNvSpPr/>
          <p:nvPr/>
        </p:nvSpPr>
        <p:spPr>
          <a:xfrm>
            <a:off x="1017706" y="4013485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Esagono 36"/>
          <p:cNvSpPr/>
          <p:nvPr/>
        </p:nvSpPr>
        <p:spPr>
          <a:xfrm>
            <a:off x="1825394" y="4468889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Esagono 37"/>
          <p:cNvSpPr/>
          <p:nvPr/>
        </p:nvSpPr>
        <p:spPr>
          <a:xfrm>
            <a:off x="2645071" y="4022923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Esagono 38"/>
          <p:cNvSpPr/>
          <p:nvPr/>
        </p:nvSpPr>
        <p:spPr>
          <a:xfrm>
            <a:off x="3439779" y="444359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Esagono 39"/>
          <p:cNvSpPr/>
          <p:nvPr/>
        </p:nvSpPr>
        <p:spPr>
          <a:xfrm>
            <a:off x="4259108" y="3996586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Esagono 40"/>
          <p:cNvSpPr/>
          <p:nvPr/>
        </p:nvSpPr>
        <p:spPr>
          <a:xfrm>
            <a:off x="1004287" y="4906328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Esagono 41"/>
          <p:cNvSpPr/>
          <p:nvPr/>
        </p:nvSpPr>
        <p:spPr>
          <a:xfrm>
            <a:off x="2628043" y="4912699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Esagono 42"/>
          <p:cNvSpPr/>
          <p:nvPr/>
        </p:nvSpPr>
        <p:spPr>
          <a:xfrm>
            <a:off x="4266482" y="489245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Esagono 43"/>
          <p:cNvSpPr/>
          <p:nvPr/>
        </p:nvSpPr>
        <p:spPr>
          <a:xfrm>
            <a:off x="160569" y="5345507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Esagono 44"/>
          <p:cNvSpPr/>
          <p:nvPr/>
        </p:nvSpPr>
        <p:spPr>
          <a:xfrm>
            <a:off x="979192" y="5799004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Esagono 45"/>
          <p:cNvSpPr/>
          <p:nvPr/>
        </p:nvSpPr>
        <p:spPr>
          <a:xfrm>
            <a:off x="1798415" y="5355543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Esagono 46"/>
          <p:cNvSpPr/>
          <p:nvPr/>
        </p:nvSpPr>
        <p:spPr>
          <a:xfrm>
            <a:off x="2625755" y="5787785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Esagono 47"/>
          <p:cNvSpPr/>
          <p:nvPr/>
        </p:nvSpPr>
        <p:spPr>
          <a:xfrm>
            <a:off x="3444978" y="5347426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Esagono 48"/>
          <p:cNvSpPr/>
          <p:nvPr/>
        </p:nvSpPr>
        <p:spPr>
          <a:xfrm>
            <a:off x="4264064" y="5782105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Esagono 50"/>
          <p:cNvSpPr/>
          <p:nvPr/>
        </p:nvSpPr>
        <p:spPr>
          <a:xfrm>
            <a:off x="5061514" y="4430542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Esagono 51"/>
          <p:cNvSpPr/>
          <p:nvPr/>
        </p:nvSpPr>
        <p:spPr>
          <a:xfrm>
            <a:off x="5070289" y="5331440"/>
            <a:ext cx="1046747" cy="902368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632938" y="848064"/>
            <a:ext cx="7828310" cy="737500"/>
          </a:xfrm>
        </p:spPr>
        <p:txBody>
          <a:bodyPr/>
          <a:lstStyle/>
          <a:p>
            <a:r>
              <a:rPr lang="it-IT" sz="45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Environmental sustainability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 </a:t>
            </a:r>
            <a:r>
              <a:rPr lang="en-US" noProof="1"/>
              <a:t>Solar panels for electrical sustainability and for </a:t>
            </a:r>
            <a:r>
              <a:rPr lang="en-US" noProof="1" smtClean="0"/>
              <a:t>solar cooling</a:t>
            </a:r>
          </a:p>
          <a:p>
            <a:r>
              <a:rPr lang="en-US" noProof="1" smtClean="0"/>
              <a:t> </a:t>
            </a:r>
            <a:r>
              <a:rPr lang="en-US" noProof="1"/>
              <a:t>Bike-washing machine </a:t>
            </a:r>
            <a:endParaRPr lang="en-US" noProof="1" smtClean="0"/>
          </a:p>
          <a:p>
            <a:r>
              <a:rPr lang="en-US" noProof="1" smtClean="0"/>
              <a:t> Waste management:   </a:t>
            </a:r>
          </a:p>
          <a:p>
            <a:pPr marL="0" indent="0">
              <a:buNone/>
            </a:pPr>
            <a:r>
              <a:rPr lang="en-US" noProof="1" smtClean="0"/>
              <a:t>                     - Waste disposal compactor                                        </a:t>
            </a:r>
          </a:p>
          <a:p>
            <a:pPr marL="0" indent="0">
              <a:buNone/>
            </a:pPr>
            <a:r>
              <a:rPr lang="en-US" noProof="1" smtClean="0"/>
              <a:t>                     - UPA (Urin Processing Assembly) from ISS,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589" y="2414016"/>
            <a:ext cx="8887732" cy="43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noProof="1" smtClean="0"/>
              <a:t> </a:t>
            </a:r>
            <a:r>
              <a:rPr lang="en-US" noProof="1"/>
              <a:t>Solar panels for electrical sustainability and for solar </a:t>
            </a:r>
            <a:r>
              <a:rPr lang="en-US" noProof="1" smtClean="0"/>
              <a:t>cooling</a:t>
            </a:r>
          </a:p>
          <a:p>
            <a:r>
              <a:rPr lang="en-US" noProof="1" smtClean="0"/>
              <a:t> Bike-washing machine</a:t>
            </a:r>
          </a:p>
          <a:p>
            <a:r>
              <a:rPr lang="en-US" noProof="1" smtClean="0"/>
              <a:t> </a:t>
            </a:r>
            <a:r>
              <a:rPr lang="en-US" noProof="1"/>
              <a:t>Waste management:   </a:t>
            </a:r>
            <a:endParaRPr lang="en-US" noProof="1" smtClean="0"/>
          </a:p>
          <a:p>
            <a:pPr marL="0" indent="0">
              <a:buNone/>
            </a:pPr>
            <a:r>
              <a:rPr lang="en-US" noProof="1" smtClean="0"/>
              <a:t>                     - Waste disposal compactor                                        </a:t>
            </a:r>
          </a:p>
          <a:p>
            <a:pPr marL="0" indent="0">
              <a:buNone/>
            </a:pPr>
            <a:r>
              <a:rPr lang="en-US" noProof="1" smtClean="0"/>
              <a:t>                     - UPA (Urin </a:t>
            </a:r>
            <a:r>
              <a:rPr lang="en-US" noProof="1"/>
              <a:t>Processing Assembly) from ISS,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583" y="2593923"/>
            <a:ext cx="6436277" cy="3765222"/>
          </a:xfrm>
          <a:prstGeom prst="rect">
            <a:avLst/>
          </a:prstGeom>
        </p:spPr>
      </p:pic>
      <p:sp>
        <p:nvSpPr>
          <p:cNvPr id="10" name="Rettangolo 1"/>
          <p:cNvSpPr txBox="1">
            <a:spLocks/>
          </p:cNvSpPr>
          <p:nvPr/>
        </p:nvSpPr>
        <p:spPr>
          <a:xfrm>
            <a:off x="632938" y="848064"/>
            <a:ext cx="7828310" cy="737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45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Environmental sustainability</a:t>
            </a:r>
            <a:endParaRPr lang="it-IT" sz="45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 </a:t>
            </a:r>
            <a:r>
              <a:rPr lang="en-US" noProof="1"/>
              <a:t>Solar panels for electrical sustainability and for solar </a:t>
            </a:r>
            <a:r>
              <a:rPr lang="en-US" noProof="1" smtClean="0"/>
              <a:t>cooling</a:t>
            </a:r>
          </a:p>
          <a:p>
            <a:r>
              <a:rPr lang="en-US" noProof="1" smtClean="0"/>
              <a:t> </a:t>
            </a:r>
            <a:r>
              <a:rPr lang="en-US" noProof="1"/>
              <a:t>Bike-washing machine</a:t>
            </a:r>
          </a:p>
          <a:p>
            <a:r>
              <a:rPr lang="en-US" noProof="1" smtClean="0"/>
              <a:t> </a:t>
            </a:r>
            <a:r>
              <a:rPr lang="en-US" noProof="1"/>
              <a:t>Waste management:   </a:t>
            </a:r>
            <a:endParaRPr lang="en-US" noProof="1" smtClean="0"/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                - </a:t>
            </a:r>
            <a:r>
              <a:rPr lang="en-US" noProof="1"/>
              <a:t>Waste disposal compactor                                        </a:t>
            </a:r>
            <a:endParaRPr lang="en-US" noProof="1" smtClean="0"/>
          </a:p>
          <a:p>
            <a:pPr marL="0" indent="0">
              <a:buNone/>
            </a:pPr>
            <a:r>
              <a:rPr lang="en-US" noProof="1" smtClean="0"/>
              <a:t>                     - </a:t>
            </a:r>
            <a:r>
              <a:rPr lang="en-US" noProof="1"/>
              <a:t>UPA (Urin Processing </a:t>
            </a:r>
            <a:r>
              <a:rPr lang="en-US" noProof="1" smtClean="0"/>
              <a:t>Assembly) from </a:t>
            </a:r>
            <a:r>
              <a:rPr lang="en-US" noProof="1"/>
              <a:t>ISS,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5" name="Immagine 4" descr="UPA1.jp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785" y="3325963"/>
            <a:ext cx="4627311" cy="2922436"/>
          </a:xfrm>
          <a:prstGeom prst="rect">
            <a:avLst/>
          </a:prstGeom>
        </p:spPr>
      </p:pic>
      <p:sp>
        <p:nvSpPr>
          <p:cNvPr id="8" name="Rettangolo 1"/>
          <p:cNvSpPr txBox="1">
            <a:spLocks/>
          </p:cNvSpPr>
          <p:nvPr/>
        </p:nvSpPr>
        <p:spPr>
          <a:xfrm>
            <a:off x="632938" y="848064"/>
            <a:ext cx="7828310" cy="737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45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Environmental sustainability</a:t>
            </a:r>
            <a:endParaRPr lang="it-IT" sz="45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7946560" cy="945776"/>
          </a:xfrm>
        </p:spPr>
        <p:txBody>
          <a:bodyPr/>
          <a:lstStyle/>
          <a:p>
            <a:r>
              <a:rPr lang="it-IT" sz="45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User-friendly environment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446262" y="1924648"/>
            <a:ext cx="5583835" cy="419548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noProof="1"/>
              <a:t>Our environment is designed to prevent psychological stress in the crew</a:t>
            </a:r>
            <a:r>
              <a:rPr lang="en-US" noProof="1" smtClean="0"/>
              <a:t>: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rooms with different functions painted with specific colors </a:t>
            </a:r>
          </a:p>
          <a:p>
            <a:pPr marL="0" indent="0">
              <a:buNone/>
            </a:pPr>
            <a:r>
              <a:rPr lang="en-US" noProof="1" smtClean="0"/>
              <a:t>     - </a:t>
            </a:r>
            <a:r>
              <a:rPr lang="en-US" noProof="1"/>
              <a:t>background </a:t>
            </a:r>
            <a:r>
              <a:rPr lang="en-US" noProof="1" smtClean="0"/>
              <a:t>music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round </a:t>
            </a:r>
            <a:r>
              <a:rPr lang="en-US" noProof="1" smtClean="0"/>
              <a:t>shape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pet </a:t>
            </a:r>
            <a:r>
              <a:rPr lang="en-US" noProof="1" smtClean="0"/>
              <a:t>therapy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Virtual Space Station (psyhcological data monitoring</a:t>
            </a:r>
            <a:r>
              <a:rPr lang="en-US" noProof="1" smtClean="0"/>
              <a:t>)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VR viewer for playful </a:t>
            </a:r>
            <a:r>
              <a:rPr lang="en-US" noProof="1" smtClean="0"/>
              <a:t>purpose</a:t>
            </a:r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- </a:t>
            </a:r>
            <a:r>
              <a:rPr lang="en-US" noProof="1"/>
              <a:t>physical exercise and data monitoring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745" y="5304615"/>
            <a:ext cx="2527239" cy="1421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2310" y="1924648"/>
            <a:ext cx="5070110" cy="321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5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Further developments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>
          <a:xfrm>
            <a:off x="246281" y="1469439"/>
            <a:ext cx="9145369" cy="2865714"/>
          </a:xfrm>
        </p:spPr>
        <p:txBody>
          <a:bodyPr>
            <a:normAutofit/>
          </a:bodyPr>
          <a:lstStyle/>
          <a:p>
            <a:pPr>
              <a:buClr>
                <a:srgbClr val="1E5155">
                  <a:lumMod val="40000"/>
                </a:srgbClr>
              </a:buClr>
              <a:buFontTx/>
              <a:buChar char="-"/>
            </a:pPr>
            <a:r>
              <a:rPr lang="en-US" b="1" dirty="0" smtClean="0"/>
              <a:t>Civil applications:</a:t>
            </a:r>
          </a:p>
          <a:p>
            <a:pPr>
              <a:buClr>
                <a:srgbClr val="1E5155">
                  <a:lumMod val="40000"/>
                </a:srgbClr>
              </a:buClr>
              <a:buFontTx/>
              <a:buChar char="-"/>
            </a:pPr>
            <a:r>
              <a:rPr lang="en-US" dirty="0" smtClean="0"/>
              <a:t>    Sustainable </a:t>
            </a:r>
            <a:r>
              <a:rPr lang="en-US" dirty="0"/>
              <a:t>Development Goals (SDGs), adopted by the United </a:t>
            </a:r>
            <a:r>
              <a:rPr lang="en-US" dirty="0" smtClean="0"/>
              <a:t>      Nations </a:t>
            </a:r>
            <a:r>
              <a:rPr lang="en-US" dirty="0"/>
              <a:t>General </a:t>
            </a:r>
            <a:r>
              <a:rPr lang="en-US" dirty="0" smtClean="0"/>
              <a:t>Assembly, </a:t>
            </a:r>
            <a:r>
              <a:rPr lang="en-US" dirty="0"/>
              <a:t>for:   </a:t>
            </a:r>
            <a:endParaRPr lang="en-US" dirty="0" smtClean="0"/>
          </a:p>
          <a:p>
            <a:pPr>
              <a:buClr>
                <a:srgbClr val="1E5155">
                  <a:lumMod val="40000"/>
                </a:srgbClr>
              </a:buClr>
              <a:buFontTx/>
              <a:buChar char="-"/>
            </a:pPr>
            <a:r>
              <a:rPr lang="en-US" dirty="0" smtClean="0"/>
              <a:t>   - </a:t>
            </a:r>
            <a:r>
              <a:rPr lang="en-US" dirty="0"/>
              <a:t>Goal 11.1: </a:t>
            </a:r>
            <a:r>
              <a:rPr lang="en-US" dirty="0" smtClean="0"/>
              <a:t> by 2030, adequate</a:t>
            </a:r>
            <a:r>
              <a:rPr lang="en-US" dirty="0"/>
              <a:t>, safe and affordable housing for everyone   </a:t>
            </a:r>
            <a:endParaRPr lang="en-US" dirty="0" smtClean="0"/>
          </a:p>
          <a:p>
            <a:pPr>
              <a:buClr>
                <a:srgbClr val="1E5155">
                  <a:lumMod val="40000"/>
                </a:srgbClr>
              </a:buClr>
              <a:buFontTx/>
              <a:buChar char="-"/>
            </a:pPr>
            <a:r>
              <a:rPr lang="en-US" dirty="0" smtClean="0"/>
              <a:t>   - </a:t>
            </a:r>
            <a:r>
              <a:rPr lang="en-US" dirty="0"/>
              <a:t>Goal 11.3:  </a:t>
            </a:r>
            <a:r>
              <a:rPr lang="en-US" dirty="0" smtClean="0"/>
              <a:t>by 2030, integrated </a:t>
            </a:r>
            <a:r>
              <a:rPr lang="en-US" dirty="0"/>
              <a:t>and sustainable human </a:t>
            </a:r>
            <a:r>
              <a:rPr lang="en-US" dirty="0" smtClean="0"/>
              <a:t> settlement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7728" y="3932649"/>
            <a:ext cx="6463922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it-IT" sz="45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Next stop: Mars</a:t>
            </a:r>
            <a:endParaRPr lang="it-IT" sz="45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6" name="Segnaposto contenuto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64" y="2102241"/>
            <a:ext cx="10095039" cy="4457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4315" y="1558271"/>
            <a:ext cx="3921109" cy="4666148"/>
          </a:xfrm>
        </p:spPr>
        <p:txBody>
          <a:bodyPr/>
          <a:lstStyle/>
          <a:p>
            <a:pPr algn="ctr"/>
            <a: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Thank you</a:t>
            </a:r>
            <a:b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/>
            </a:r>
            <a:b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for your</a:t>
            </a:r>
            <a:b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/>
            </a:r>
            <a:b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it-IT" sz="54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attention!</a:t>
            </a:r>
            <a:endParaRPr lang="it-IT" sz="54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211" y="1368891"/>
            <a:ext cx="4608183" cy="50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5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646111" y="670959"/>
            <a:ext cx="9404723" cy="1400530"/>
          </a:xfrm>
        </p:spPr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The team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750616" y="2098655"/>
            <a:ext cx="3320588" cy="41819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noProof="1"/>
              <a:t>Daniele Del Guercio </a:t>
            </a:r>
            <a:endParaRPr lang="it-IT" noProof="1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 smtClean="0"/>
              <a:t>Alessio Ianniello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 smtClean="0"/>
              <a:t>Davide Mango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 smtClean="0"/>
              <a:t>Alessandro Martucci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 smtClean="0"/>
              <a:t>Antonio Minutillo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/>
              <a:t>Armando Mocerino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/>
              <a:t>Francesco Perrelli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/>
              <a:t>Andrea Raia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noProof="1"/>
              <a:t>Davide Testa</a:t>
            </a:r>
          </a:p>
          <a:p>
            <a:pPr marL="0" indent="0">
              <a:buNone/>
            </a:pPr>
            <a:endParaRPr lang="it-IT" b="1" noProof="1"/>
          </a:p>
        </p:txBody>
      </p:sp>
      <p:sp>
        <p:nvSpPr>
          <p:cNvPr id="4" name="Rettangolo 2"/>
          <p:cNvSpPr txBox="1">
            <a:spLocks/>
          </p:cNvSpPr>
          <p:nvPr/>
        </p:nvSpPr>
        <p:spPr>
          <a:xfrm>
            <a:off x="750616" y="4417296"/>
            <a:ext cx="3320587" cy="309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it-IT" sz="2400" noProof="1" smtClean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4811" y="156036"/>
            <a:ext cx="2886892" cy="152907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794" y="2200033"/>
            <a:ext cx="6538620" cy="3545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646112" y="502600"/>
            <a:ext cx="7836152" cy="1251318"/>
          </a:xfrm>
        </p:spPr>
        <p:txBody>
          <a:bodyPr/>
          <a:lstStyle/>
          <a:p>
            <a:r>
              <a:rPr lang="it-IT" sz="6000" b="1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The challenge:</a:t>
            </a:r>
            <a:endParaRPr lang="it-IT" sz="6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537828" y="2955354"/>
            <a:ext cx="5465929" cy="3541294"/>
          </a:xfrm>
        </p:spPr>
        <p:txBody>
          <a:bodyPr/>
          <a:lstStyle/>
          <a:p>
            <a:r>
              <a:rPr lang="en-US" noProof="1" smtClean="0"/>
              <a:t>Many tests have already been realized on Earth to simulate an extraterrestrial environment.</a:t>
            </a:r>
          </a:p>
          <a:p>
            <a:pPr marL="0" indent="0">
              <a:buNone/>
            </a:pPr>
            <a:endParaRPr lang="en-US" noProof="1" smtClean="0"/>
          </a:p>
          <a:p>
            <a:pPr marL="0" indent="0">
              <a:buNone/>
            </a:pPr>
            <a:endParaRPr lang="en-US" noProof="1" smtClean="0"/>
          </a:p>
          <a:p>
            <a:r>
              <a:rPr lang="en-US" noProof="1" smtClean="0"/>
              <a:t>Examples of this experiments are:</a:t>
            </a:r>
          </a:p>
          <a:p>
            <a:pPr>
              <a:buFontTx/>
              <a:buChar char="-"/>
            </a:pPr>
            <a:r>
              <a:rPr lang="en-US" noProof="1"/>
              <a:t>MDRS (Mars Desert Research Station)</a:t>
            </a:r>
          </a:p>
          <a:p>
            <a:pPr marL="0" indent="0">
              <a:buNone/>
            </a:pPr>
            <a:r>
              <a:rPr lang="en-US" noProof="1" smtClean="0"/>
              <a:t>-    Hi-Seas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-192819" y="1704036"/>
            <a:ext cx="93368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5000" b="1" dirty="0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Small </a:t>
            </a:r>
            <a:r>
              <a:rPr lang="it-IT" sz="5000" b="1" dirty="0" err="1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Spaces</a:t>
            </a:r>
            <a:r>
              <a:rPr lang="it-IT" sz="5000" b="1" dirty="0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, Big </a:t>
            </a:r>
            <a:r>
              <a:rPr lang="it-IT" sz="5000" b="1" dirty="0" err="1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Ideas</a:t>
            </a:r>
            <a:r>
              <a:rPr lang="it-IT" sz="5000" b="1" dirty="0">
                <a:ln w="22225">
                  <a:solidFill>
                    <a:schemeClr val="accent2"/>
                  </a:solidFill>
                  <a:prstDash val="solid"/>
                </a:ln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404" y="2841508"/>
            <a:ext cx="5552575" cy="3827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188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Hi-Seas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1103312" y="2052918"/>
            <a:ext cx="5393741" cy="4195481"/>
          </a:xfrm>
        </p:spPr>
        <p:txBody>
          <a:bodyPr/>
          <a:lstStyle/>
          <a:p>
            <a:r>
              <a:rPr lang="en-US" noProof="1"/>
              <a:t>HI-SEAS (Hawai’i Space Exploration Analog and Simulation) is a Habitat on an isolated Mars-like site</a:t>
            </a:r>
            <a:r>
              <a:rPr lang="en-US" noProof="1" smtClean="0"/>
              <a:t>.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endParaRPr lang="en-US" noProof="1" smtClean="0"/>
          </a:p>
          <a:p>
            <a:r>
              <a:rPr lang="en-US" noProof="1" smtClean="0"/>
              <a:t>Its </a:t>
            </a:r>
            <a:r>
              <a:rPr lang="en-US" noProof="1"/>
              <a:t>limits</a:t>
            </a:r>
            <a:r>
              <a:rPr lang="en-US" noProof="1" smtClean="0"/>
              <a:t>:</a:t>
            </a:r>
          </a:p>
          <a:p>
            <a:pPr marL="0" indent="0">
              <a:buNone/>
            </a:pPr>
            <a:r>
              <a:rPr lang="en-US" noProof="1" smtClean="0"/>
              <a:t>     - </a:t>
            </a:r>
            <a:r>
              <a:rPr lang="en-US" noProof="1"/>
              <a:t>unoptimized </a:t>
            </a:r>
            <a:r>
              <a:rPr lang="en-US" noProof="1" smtClean="0"/>
              <a:t>layout</a:t>
            </a:r>
          </a:p>
          <a:p>
            <a:pPr marL="0" indent="0">
              <a:buNone/>
            </a:pPr>
            <a:r>
              <a:rPr lang="en-US" noProof="1" smtClean="0"/>
              <a:t>     - </a:t>
            </a:r>
            <a:r>
              <a:rPr lang="en-US" noProof="1"/>
              <a:t>difficult to remodulate or </a:t>
            </a:r>
            <a:r>
              <a:rPr lang="en-US" noProof="1" smtClean="0"/>
              <a:t>extend</a:t>
            </a:r>
          </a:p>
          <a:p>
            <a:pPr marL="0" indent="0">
              <a:buNone/>
            </a:pPr>
            <a:r>
              <a:rPr lang="en-US" noProof="1" smtClean="0"/>
              <a:t>     - low index of liveability</a:t>
            </a:r>
            <a:endParaRPr lang="it-IT" noProof="1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-285339"/>
            <a:ext cx="3899278" cy="219334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755" y="4205414"/>
            <a:ext cx="4851135" cy="2470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755" y="1517796"/>
            <a:ext cx="4851134" cy="2487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633919" y="320178"/>
            <a:ext cx="9404723" cy="1400530"/>
          </a:xfrm>
        </p:spPr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Our proposal  is:</a:t>
            </a:r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863009" y="172070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noProof="1"/>
              <a:t>H.O.M.E. </a:t>
            </a:r>
            <a:r>
              <a:rPr lang="it-IT" sz="3200" noProof="1" smtClean="0"/>
              <a:t>Lab</a:t>
            </a:r>
          </a:p>
          <a:p>
            <a:pPr marL="0" indent="0">
              <a:buNone/>
            </a:pPr>
            <a:r>
              <a:rPr lang="it-IT" sz="3200" noProof="1" smtClean="0"/>
              <a:t>(</a:t>
            </a:r>
            <a:r>
              <a:rPr lang="it-IT" sz="3200" noProof="1"/>
              <a:t>Hexagonal Open Modular Environment)    </a:t>
            </a:r>
            <a:r>
              <a:rPr lang="it-IT" sz="3200" noProof="1" smtClean="0"/>
              <a:t> </a:t>
            </a:r>
            <a:endParaRPr lang="it-IT" sz="3200" noProof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208" y="2982521"/>
            <a:ext cx="8556881" cy="3777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title"/>
          </p:nvPr>
        </p:nvSpPr>
        <p:spPr>
          <a:xfrm>
            <a:off x="301027" y="277499"/>
            <a:ext cx="9404723" cy="1400530"/>
          </a:xfrm>
        </p:spPr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H.O.M.E. Lab</a:t>
            </a:r>
          </a:p>
        </p:txBody>
      </p:sp>
      <p:sp>
        <p:nvSpPr>
          <p:cNvPr id="5" name="Rettangolo 4"/>
          <p:cNvSpPr>
            <a:spLocks noGrp="1"/>
          </p:cNvSpPr>
          <p:nvPr>
            <p:ph idx="1"/>
          </p:nvPr>
        </p:nvSpPr>
        <p:spPr>
          <a:xfrm>
            <a:off x="82256" y="1463918"/>
            <a:ext cx="8499036" cy="4195481"/>
          </a:xfrm>
        </p:spPr>
        <p:txBody>
          <a:bodyPr/>
          <a:lstStyle/>
          <a:p>
            <a:pPr algn="just"/>
            <a:r>
              <a:rPr lang="en-US" noProof="1" smtClean="0"/>
              <a:t>A hneycomb-structure </a:t>
            </a:r>
            <a:r>
              <a:rPr lang="en-US" noProof="1"/>
              <a:t>hab, divided into different hexagonal compartment modules. </a:t>
            </a:r>
            <a:endParaRPr lang="it-IT" noProof="1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433" y="2455712"/>
            <a:ext cx="5522518" cy="4143870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2068429" y="3975316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2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2144629" y="4865606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839954" y="3519122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3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483383" y="3477914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5224317" y="3803866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5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5290992" y="4772349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967142" y="5556166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7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31" name="CasellaDiTesto 30"/>
          <p:cNvSpPr txBox="1"/>
          <p:nvPr/>
        </p:nvSpPr>
        <p:spPr>
          <a:xfrm>
            <a:off x="2704938" y="5371500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8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3689767" y="2878953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9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3425249" y="4769282"/>
            <a:ext cx="5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n w="0"/>
                <a:solidFill>
                  <a:schemeClr val="bg1"/>
                </a:solidFill>
              </a:rPr>
              <a:t>10</a:t>
            </a:r>
            <a:endParaRPr lang="it-IT" dirty="0">
              <a:ln w="0"/>
              <a:solidFill>
                <a:schemeClr val="bg1"/>
              </a:solidFill>
            </a:endParaRPr>
          </a:p>
        </p:txBody>
      </p:sp>
      <p:sp>
        <p:nvSpPr>
          <p:cNvPr id="34" name="Rettangolo 4"/>
          <p:cNvSpPr txBox="1">
            <a:spLocks/>
          </p:cNvSpPr>
          <p:nvPr/>
        </p:nvSpPr>
        <p:spPr>
          <a:xfrm>
            <a:off x="7340557" y="2470843"/>
            <a:ext cx="3937029" cy="267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noProof="1" smtClean="0"/>
              <a:t>1-6: rooms</a:t>
            </a:r>
          </a:p>
          <a:p>
            <a:pPr algn="just"/>
            <a:r>
              <a:rPr lang="en-US" noProof="1" smtClean="0"/>
              <a:t>7: labs</a:t>
            </a:r>
          </a:p>
          <a:p>
            <a:pPr algn="just"/>
            <a:r>
              <a:rPr lang="en-US" noProof="1" smtClean="0"/>
              <a:t>8: clinic room</a:t>
            </a:r>
          </a:p>
          <a:p>
            <a:pPr algn="just"/>
            <a:r>
              <a:rPr lang="en-US" noProof="1" smtClean="0"/>
              <a:t>9: bathrooms</a:t>
            </a:r>
          </a:p>
          <a:p>
            <a:pPr algn="just"/>
            <a:r>
              <a:rPr lang="en-US" noProof="1" smtClean="0"/>
              <a:t>10: open space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7622274" y="4527647"/>
            <a:ext cx="4076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/>
              <a:t> (kitchen, living room, </a:t>
            </a:r>
            <a:r>
              <a:rPr lang="en-US" sz="1500" noProof="1" smtClean="0"/>
              <a:t>relax </a:t>
            </a:r>
            <a:r>
              <a:rPr lang="en-US" sz="1500" noProof="1"/>
              <a:t>room) 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0510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title"/>
          </p:nvPr>
        </p:nvSpPr>
        <p:spPr>
          <a:xfrm>
            <a:off x="301027" y="277499"/>
            <a:ext cx="9404723" cy="1400530"/>
          </a:xfrm>
        </p:spPr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H.O.M.E. Lab</a:t>
            </a:r>
          </a:p>
        </p:txBody>
      </p:sp>
      <p:sp>
        <p:nvSpPr>
          <p:cNvPr id="5" name="Rettangolo 4"/>
          <p:cNvSpPr>
            <a:spLocks noGrp="1"/>
          </p:cNvSpPr>
          <p:nvPr>
            <p:ph idx="1"/>
          </p:nvPr>
        </p:nvSpPr>
        <p:spPr>
          <a:xfrm>
            <a:off x="82256" y="1463918"/>
            <a:ext cx="3551815" cy="4195481"/>
          </a:xfrm>
        </p:spPr>
        <p:txBody>
          <a:bodyPr/>
          <a:lstStyle/>
          <a:p>
            <a:pPr algn="just"/>
            <a:r>
              <a:rPr lang="en-US" noProof="1" smtClean="0"/>
              <a:t>A </a:t>
            </a:r>
            <a:r>
              <a:rPr lang="en-US" noProof="1"/>
              <a:t>honeycomb-structure hab, divided into different hexagonal compartment modules. </a:t>
            </a:r>
            <a:endParaRPr lang="it-IT" noProof="1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7" y="3204413"/>
            <a:ext cx="3426657" cy="151290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817" y="3188508"/>
            <a:ext cx="3426656" cy="151290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047" y="1340465"/>
            <a:ext cx="3426656" cy="15129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79" y="3155189"/>
            <a:ext cx="3502122" cy="154622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87" y="5036553"/>
            <a:ext cx="3237020" cy="14291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047" y="5036553"/>
            <a:ext cx="3452196" cy="15241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7139" y="5036553"/>
            <a:ext cx="3527662" cy="15574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3" name="CasellaDiTesto 12"/>
          <p:cNvSpPr txBox="1"/>
          <p:nvPr/>
        </p:nvSpPr>
        <p:spPr>
          <a:xfrm>
            <a:off x="7055841" y="1309191"/>
            <a:ext cx="91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Lab</a:t>
            </a:r>
            <a:endParaRPr lang="it-IT" sz="2000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2795206" y="3155189"/>
            <a:ext cx="105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Room (open)</a:t>
            </a:r>
            <a:endParaRPr lang="it-IT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207276" y="3188508"/>
            <a:ext cx="123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Room (</a:t>
            </a:r>
            <a:r>
              <a:rPr lang="it-IT" b="1" dirty="0" err="1" smtClean="0"/>
              <a:t>closed</a:t>
            </a:r>
            <a:r>
              <a:rPr lang="it-IT" b="1" dirty="0" smtClean="0"/>
              <a:t>)</a:t>
            </a:r>
            <a:endParaRPr lang="it-IT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8232679" y="3217483"/>
            <a:ext cx="108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Clinic room</a:t>
            </a:r>
            <a:endParaRPr lang="it-IT" sz="20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55406" y="5036553"/>
            <a:ext cx="137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 smtClean="0"/>
              <a:t>Bathroom</a:t>
            </a:r>
            <a:endParaRPr lang="it-IT" sz="2000" b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139918" y="5005281"/>
            <a:ext cx="1748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Living room</a:t>
            </a:r>
            <a:endParaRPr lang="it-IT" sz="2000" b="1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8207139" y="5036553"/>
            <a:ext cx="1748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Living room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1790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The hexagonal cell</a:t>
            </a:r>
          </a:p>
        </p:txBody>
      </p:sp>
      <p:sp>
        <p:nvSpPr>
          <p:cNvPr id="5" name="Rettangolo 4"/>
          <p:cNvSpPr>
            <a:spLocks noGrp="1"/>
          </p:cNvSpPr>
          <p:nvPr>
            <p:ph idx="1"/>
          </p:nvPr>
        </p:nvSpPr>
        <p:spPr>
          <a:xfrm>
            <a:off x="1103312" y="2052918"/>
            <a:ext cx="6632993" cy="4195481"/>
          </a:xfrm>
        </p:spPr>
        <p:txBody>
          <a:bodyPr/>
          <a:lstStyle/>
          <a:p>
            <a:r>
              <a:rPr lang="en-US" noProof="1" smtClean="0"/>
              <a:t>As nature shows, the hexagonal cell allows bees:</a:t>
            </a:r>
          </a:p>
          <a:p>
            <a:pPr marL="0" indent="0">
              <a:buNone/>
            </a:pPr>
            <a:endParaRPr lang="en-US" noProof="1" smtClean="0"/>
          </a:p>
          <a:p>
            <a:pPr>
              <a:buFontTx/>
              <a:buChar char="-"/>
            </a:pPr>
            <a:r>
              <a:rPr lang="en-US" noProof="1" smtClean="0"/>
              <a:t>to save building material </a:t>
            </a:r>
          </a:p>
          <a:p>
            <a:pPr>
              <a:buFontTx/>
              <a:buChar char="-"/>
            </a:pPr>
            <a:r>
              <a:rPr lang="en-US" noProof="1" smtClean="0"/>
              <a:t>To maximize space.</a:t>
            </a:r>
            <a:endParaRPr lang="it-IT" noProof="1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534" y="2771621"/>
            <a:ext cx="5562845" cy="3476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596" y="4295263"/>
            <a:ext cx="3472243" cy="19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149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The hexagonal cell</a:t>
            </a:r>
          </a:p>
        </p:txBody>
      </p:sp>
      <p:sp>
        <p:nvSpPr>
          <p:cNvPr id="5" name="Rettangolo 4"/>
          <p:cNvSpPr>
            <a:spLocks noGrp="1"/>
          </p:cNvSpPr>
          <p:nvPr>
            <p:ph idx="1"/>
          </p:nvPr>
        </p:nvSpPr>
        <p:spPr>
          <a:xfrm>
            <a:off x="875201" y="1776795"/>
            <a:ext cx="9056590" cy="1722309"/>
          </a:xfrm>
        </p:spPr>
        <p:txBody>
          <a:bodyPr/>
          <a:lstStyle/>
          <a:p>
            <a:endParaRPr lang="it-IT" noProof="1" smtClean="0"/>
          </a:p>
          <a:p>
            <a:r>
              <a:rPr lang="it-IT" noProof="1" smtClean="0"/>
              <a:t>Cell basic elements: angle bracket, panels and roof</a:t>
            </a:r>
          </a:p>
          <a:p>
            <a:endParaRPr lang="it-IT" noProof="1"/>
          </a:p>
          <a:p>
            <a:pPr marL="0" indent="0">
              <a:buNone/>
            </a:pPr>
            <a:r>
              <a:rPr lang="it-IT" noProof="1" smtClean="0"/>
              <a:t>   - Cell configuration                                           - Generical assembly</a:t>
            </a:r>
            <a:endParaRPr lang="it-IT" noProof="1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22" y="0"/>
            <a:ext cx="3899278" cy="2193344"/>
          </a:xfrm>
          <a:prstGeom prst="rect">
            <a:avLst/>
          </a:prstGeom>
        </p:spPr>
      </p:pic>
      <p:pic>
        <p:nvPicPr>
          <p:cNvPr id="3" name="logo BEE sp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6111" y="3489285"/>
            <a:ext cx="5301049" cy="2981840"/>
          </a:xfrm>
          <a:prstGeom prst="rect">
            <a:avLst/>
          </a:prstGeom>
        </p:spPr>
      </p:pic>
      <p:pic>
        <p:nvPicPr>
          <p:cNvPr id="7" name="logo BEE space 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519" y="3489285"/>
            <a:ext cx="5335959" cy="3001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00196 -0.231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00078 -0.2145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e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514</Words>
  <Application>Microsoft Office PowerPoint</Application>
  <PresentationFormat>Widescreen</PresentationFormat>
  <Paragraphs>124</Paragraphs>
  <Slides>17</Slides>
  <Notes>16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Ione</vt:lpstr>
      <vt:lpstr>Bee Space</vt:lpstr>
      <vt:lpstr>The team</vt:lpstr>
      <vt:lpstr>The challenge:</vt:lpstr>
      <vt:lpstr>Hi-Seas</vt:lpstr>
      <vt:lpstr>Our proposal  is:</vt:lpstr>
      <vt:lpstr>H.O.M.E. Lab</vt:lpstr>
      <vt:lpstr>H.O.M.E. Lab</vt:lpstr>
      <vt:lpstr>The hexagonal cell</vt:lpstr>
      <vt:lpstr>The hexagonal cell</vt:lpstr>
      <vt:lpstr>Layout flexibility</vt:lpstr>
      <vt:lpstr>Environmental sustainability</vt:lpstr>
      <vt:lpstr>Presentazione standard di PowerPoint</vt:lpstr>
      <vt:lpstr>Presentazione standard di PowerPoint</vt:lpstr>
      <vt:lpstr>User-friendly environment</vt:lpstr>
      <vt:lpstr>Further developments</vt:lpstr>
      <vt:lpstr>Next stop: Mars</vt:lpstr>
      <vt:lpstr>Thank you  for your 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 Space</dc:title>
  <dc:creator>Francesco Perrelli</dc:creator>
  <cp:keywords/>
  <cp:lastModifiedBy>Francesco Perrelli</cp:lastModifiedBy>
  <cp:revision>40</cp:revision>
  <cp:lastPrinted>2012-08-15T21:38:02Z</cp:lastPrinted>
  <dcterms:created xsi:type="dcterms:W3CDTF">2017-04-30T05:00:15Z</dcterms:created>
  <dcterms:modified xsi:type="dcterms:W3CDTF">2017-05-05T22:42:01Z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